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314" r:id="rId2"/>
    <p:sldId id="315" r:id="rId3"/>
    <p:sldId id="316" r:id="rId4"/>
    <p:sldId id="317" r:id="rId5"/>
    <p:sldId id="259" r:id="rId6"/>
    <p:sldId id="260" r:id="rId7"/>
    <p:sldId id="294" r:id="rId8"/>
    <p:sldId id="295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270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1" r:id="rId55"/>
    <p:sldId id="292" r:id="rId56"/>
    <p:sldId id="290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09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3EE5A-BB2F-4F4E-A3C7-B4DCF3F79EE5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5BCFA-1E98-4AE8-98D0-00B1E2BD2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3B35-C606-4383-8776-87F7F5819F73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4BA3-505B-435A-90B3-2A84998DF6EF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C1A1-946F-4E99-AF81-CD508695E1D4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F67D-6E98-4FA4-ACA2-C41452447489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33394-1C34-48D5-B6F4-754C3FE01578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52FE-A197-4AB1-B15E-FBC166E73E21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2FA5F-0ABE-4329-BC12-9778896141B8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FC09B-C9DC-446C-A4C7-8EC736707483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850D-2F32-4340-BC66-224ECB7AC45D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8DD-AFFF-4EAB-9D18-6E36F396FB8A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529D3-2FEB-42CF-BA6E-C2627E6A59DD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D37C4EE-2C34-4DA6-BEFC-5F1DE229EFFA}" type="datetime1">
              <a:rPr lang="en-US" smtClean="0"/>
              <a:pPr/>
              <a:t>11/10/2016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1F82C91-FD48-4300-AFDE-EE44752B005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ADO.NET</a:t>
            </a:r>
            <a:endParaRPr lang="en-US" dirty="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BY LECTURER SURAJ PANDEY CCT COLLEGE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8955" t="43774" r="26850" b="22554"/>
          <a:stretch>
            <a:fillRect/>
          </a:stretch>
        </p:blipFill>
        <p:spPr bwMode="auto">
          <a:xfrm>
            <a:off x="609600" y="1295400"/>
            <a:ext cx="7696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There are following different types of data providers included in </a:t>
            </a:r>
            <a:r>
              <a:rPr lang="en-US" dirty="0" err="1" smtClean="0"/>
              <a:t>ADO.Net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.Net</a:t>
            </a:r>
            <a:r>
              <a:rPr lang="en-US" dirty="0" smtClean="0"/>
              <a:t> Framework data provider for SQL Server - provides access to Microsoft SQL Server.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.Net</a:t>
            </a:r>
            <a:r>
              <a:rPr lang="en-US" dirty="0" smtClean="0"/>
              <a:t> Framework data provider for OLE DB - provides access to data sources exposed by using OLE DB.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.Net</a:t>
            </a:r>
            <a:r>
              <a:rPr lang="en-US" dirty="0" smtClean="0"/>
              <a:t> Framework data provider for ODBC - provides access to data sources exposed by ODBC.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.Net</a:t>
            </a:r>
            <a:r>
              <a:rPr lang="en-US" dirty="0" smtClean="0"/>
              <a:t> Framework data provider for Oracle - provides access to Oracle data source.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EntityClient</a:t>
            </a:r>
            <a:r>
              <a:rPr lang="en-US" dirty="0" smtClean="0"/>
              <a:t> provider - enables accessing data through Entity Data Model (EDM) applications.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DataSet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DataSet</a:t>
            </a:r>
            <a:r>
              <a:rPr lang="en-US" dirty="0" smtClean="0"/>
              <a:t> is an in-memory representation of data. It is a disconnected, cached set of records that are retrieved from a database. When a connection is established with the database, the data adapter creates a dataset and stores data in it. After the data is retrieved and stored in a dataset, the connection with the database is closed. This is called the 'disconnected architecture'. The dataset works as a virtual database containing tables, rows, and columns. </a:t>
            </a:r>
          </a:p>
          <a:p>
            <a:r>
              <a:rPr lang="en-US" dirty="0" smtClean="0"/>
              <a:t>The following diagram shows the dataset object model: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7902" t="20203" r="27903" b="32655"/>
          <a:stretch>
            <a:fillRect/>
          </a:stretch>
        </p:blipFill>
        <p:spPr bwMode="auto">
          <a:xfrm>
            <a:off x="685800" y="1066800"/>
            <a:ext cx="7696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DataSet</a:t>
            </a:r>
            <a:r>
              <a:rPr lang="en-US" dirty="0" smtClean="0"/>
              <a:t> class is present in the </a:t>
            </a:r>
            <a:r>
              <a:rPr lang="en-US" b="1" dirty="0" err="1" smtClean="0"/>
              <a:t>System.Data</a:t>
            </a:r>
            <a:r>
              <a:rPr lang="en-US" dirty="0" smtClean="0"/>
              <a:t> namespace. The following table describes all the components of </a:t>
            </a:r>
            <a:r>
              <a:rPr lang="en-US" dirty="0" err="1" smtClean="0"/>
              <a:t>DataSet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8955" t="23571" r="26850" b="32655"/>
          <a:stretch>
            <a:fillRect/>
          </a:stretch>
        </p:blipFill>
        <p:spPr bwMode="auto">
          <a:xfrm>
            <a:off x="762000" y="1066800"/>
            <a:ext cx="7239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DataAdapter</a:t>
            </a:r>
            <a:r>
              <a:rPr lang="en-US" b="1" dirty="0" smtClean="0"/>
              <a:t> 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DataAdapter</a:t>
            </a:r>
            <a:r>
              <a:rPr lang="en-US" dirty="0" smtClean="0"/>
              <a:t> is a part of the ADO.NET Data Provider. </a:t>
            </a:r>
            <a:r>
              <a:rPr lang="en-US" dirty="0" err="1" smtClean="0"/>
              <a:t>DataAdapter</a:t>
            </a:r>
            <a:r>
              <a:rPr lang="en-US" dirty="0" smtClean="0"/>
              <a:t> provides the communication between the Dataset and the </a:t>
            </a:r>
            <a:r>
              <a:rPr lang="en-US" dirty="0" err="1" smtClean="0"/>
              <a:t>Datasource</a:t>
            </a:r>
            <a:r>
              <a:rPr lang="en-US" dirty="0" smtClean="0"/>
              <a:t>. We can use the </a:t>
            </a:r>
            <a:r>
              <a:rPr lang="en-US" dirty="0" err="1" smtClean="0"/>
              <a:t>DataAdapter</a:t>
            </a:r>
            <a:r>
              <a:rPr lang="en-US" dirty="0" smtClean="0"/>
              <a:t> in combination with the </a:t>
            </a:r>
            <a:r>
              <a:rPr lang="en-US" dirty="0" err="1" smtClean="0"/>
              <a:t>DataSet</a:t>
            </a:r>
            <a:r>
              <a:rPr lang="en-US" dirty="0" smtClean="0"/>
              <a:t> Object. That is these two objects combine to enable both data access and data manipulation capabilities.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4547" t="38406" r="52627" b="44203"/>
          <a:stretch>
            <a:fillRect/>
          </a:stretch>
        </p:blipFill>
        <p:spPr bwMode="auto">
          <a:xfrm>
            <a:off x="1371600" y="1981200"/>
            <a:ext cx="512064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DataAdapter</a:t>
            </a:r>
            <a:r>
              <a:rPr lang="en-US" dirty="0" smtClean="0"/>
              <a:t> can perform Select , Insert , Update and Delete SQL operations in the Data Source. The Insert , Update and Delete SQL operations , we are using the continuation of the Select command perform by the </a:t>
            </a:r>
            <a:r>
              <a:rPr lang="en-US" dirty="0" err="1" smtClean="0"/>
              <a:t>DataAdapter</a:t>
            </a:r>
            <a:r>
              <a:rPr lang="en-US" dirty="0" smtClean="0"/>
              <a:t>. That is the </a:t>
            </a:r>
            <a:r>
              <a:rPr lang="en-US" dirty="0" err="1" smtClean="0"/>
              <a:t>DataAdapter</a:t>
            </a:r>
            <a:r>
              <a:rPr lang="en-US" dirty="0" smtClean="0"/>
              <a:t> uses the Select statements to fill a </a:t>
            </a:r>
            <a:r>
              <a:rPr lang="en-US" dirty="0" err="1" smtClean="0"/>
              <a:t>DataSet</a:t>
            </a:r>
            <a:r>
              <a:rPr lang="en-US" dirty="0" smtClean="0"/>
              <a:t> and use the other three SQL commands (Insert, Update, delete) to transmit changes back to the Database. From the following links describe how to use </a:t>
            </a:r>
            <a:r>
              <a:rPr lang="en-US" dirty="0" err="1" smtClean="0"/>
              <a:t>SqlDataAdapter</a:t>
            </a:r>
            <a:r>
              <a:rPr lang="en-US" dirty="0" smtClean="0"/>
              <a:t> and </a:t>
            </a:r>
            <a:r>
              <a:rPr lang="en-US" dirty="0" err="1" smtClean="0"/>
              <a:t>OleDbDataAdapter</a:t>
            </a:r>
            <a:r>
              <a:rPr lang="en-US" dirty="0" smtClean="0"/>
              <a:t> in detail.</a:t>
            </a:r>
          </a:p>
          <a:p>
            <a:r>
              <a:rPr lang="en-US" dirty="0" err="1" smtClean="0"/>
              <a:t>SqlDataAdapter</a:t>
            </a:r>
            <a:endParaRPr lang="en-US" dirty="0" smtClean="0"/>
          </a:p>
          <a:p>
            <a:r>
              <a:rPr lang="en-US" dirty="0" err="1" smtClean="0"/>
              <a:t>OleDbDataAdapter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SqlDataAdapter</a:t>
            </a:r>
            <a:r>
              <a:rPr lang="en-US" b="1" dirty="0" smtClean="0"/>
              <a:t> 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SqlDataAdapter</a:t>
            </a:r>
            <a:r>
              <a:rPr lang="en-US" dirty="0" smtClean="0"/>
              <a:t> is a part of the ADO.NET Data Provider and it resides in the </a:t>
            </a:r>
            <a:r>
              <a:rPr lang="en-US" dirty="0" err="1" smtClean="0"/>
              <a:t>System.Data.SqlClient</a:t>
            </a:r>
            <a:r>
              <a:rPr lang="en-US" dirty="0" smtClean="0"/>
              <a:t> namespace. </a:t>
            </a:r>
            <a:r>
              <a:rPr lang="en-US" dirty="0" err="1" smtClean="0"/>
              <a:t>SqlDataAdapter</a:t>
            </a:r>
            <a:r>
              <a:rPr lang="en-US" dirty="0" smtClean="0"/>
              <a:t> provides the communication between the Dataset and the SQL database. We can use </a:t>
            </a:r>
            <a:r>
              <a:rPr lang="en-US" dirty="0" err="1" smtClean="0"/>
              <a:t>SqlDataAdapter</a:t>
            </a:r>
            <a:r>
              <a:rPr lang="en-US" dirty="0" smtClean="0"/>
              <a:t> Object in combination with Dataset Object.</a:t>
            </a:r>
          </a:p>
          <a:p>
            <a:r>
              <a:rPr lang="en-US" b="1" i="1" dirty="0" smtClean="0"/>
              <a:t>Dim adapter As New </a:t>
            </a:r>
            <a:r>
              <a:rPr lang="en-US" b="1" i="1" dirty="0" err="1" smtClean="0"/>
              <a:t>SqlDataAdapter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SqlDataAdapter</a:t>
            </a:r>
            <a:r>
              <a:rPr lang="en-US" dirty="0" smtClean="0"/>
              <a:t> Object and </a:t>
            </a:r>
            <a:r>
              <a:rPr lang="en-US" dirty="0" err="1" smtClean="0"/>
              <a:t>DataSet</a:t>
            </a:r>
            <a:r>
              <a:rPr lang="en-US" dirty="0" smtClean="0"/>
              <a:t> objects are combine to perform both data access and data manipulation operations in the SQL Server Database. When the user perform the SQL operations like Select , Insert etc. in the data containing in the Dataset Object , it won't directly affect the Database, until the user invoke the Update method in the </a:t>
            </a:r>
            <a:r>
              <a:rPr lang="en-US" dirty="0" err="1" smtClean="0"/>
              <a:t>SqlDataAdapter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b="1" smtClean="0"/>
              <a:t>What is ADO.NET?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>
            <a:normAutofit fontScale="925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b="1" dirty="0" smtClean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b="1" dirty="0" smtClean="0"/>
              <a:t>ADO.NET</a:t>
            </a:r>
            <a:r>
              <a:rPr lang="en-US" dirty="0" smtClean="0"/>
              <a:t> is the new database technology of the .NET (Dot Net) platform, and it builds on </a:t>
            </a:r>
            <a:r>
              <a:rPr lang="en-US" b="1" dirty="0" smtClean="0"/>
              <a:t>Microsoft ActiveX® Data Objects</a:t>
            </a:r>
            <a:r>
              <a:rPr lang="en-US" dirty="0" smtClean="0"/>
              <a:t> (ADO).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ADO is a language-neutral object model that is the keystone of Microsoft's Universal Data Access strategy.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b="1" dirty="0" smtClean="0"/>
              <a:t>ADO.NET</a:t>
            </a:r>
            <a:r>
              <a:rPr lang="en-US" dirty="0" smtClean="0"/>
              <a:t> is an integral part of the .NET Compact Framework, providing access to relational data, XML documents, and application data. </a:t>
            </a:r>
            <a:r>
              <a:rPr lang="en-US" b="1" dirty="0" smtClean="0"/>
              <a:t>ADO.NET</a:t>
            </a:r>
            <a:r>
              <a:rPr lang="en-US" dirty="0" smtClean="0"/>
              <a:t> supports a variety of development needs. You can create database-client applications and middle-tier business objects used by applications, tools, languages or Internet browsers.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BY LECTURER SURAJ PANDEY CCT COLLEGE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228600"/>
            <a:ext cx="77724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Imports </a:t>
            </a:r>
            <a:r>
              <a:rPr lang="en-US" dirty="0" err="1" smtClean="0"/>
              <a:t>System.Data.SqlClient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Public Class Form1 Private Sub Button1_Click(</a:t>
            </a:r>
            <a:r>
              <a:rPr lang="en-US" dirty="0" err="1" smtClean="0"/>
              <a:t>ByVal</a:t>
            </a:r>
            <a:r>
              <a:rPr lang="en-US" dirty="0" smtClean="0"/>
              <a:t> sender As </a:t>
            </a:r>
            <a:r>
              <a:rPr lang="en-US" dirty="0" err="1" smtClean="0"/>
              <a:t>System.Object</a:t>
            </a:r>
            <a:r>
              <a:rPr lang="en-US" dirty="0" smtClean="0"/>
              <a:t>, </a:t>
            </a:r>
            <a:r>
              <a:rPr lang="en-US" dirty="0" err="1" smtClean="0"/>
              <a:t>ByVal</a:t>
            </a:r>
            <a:r>
              <a:rPr lang="en-US" dirty="0" smtClean="0"/>
              <a:t> e As </a:t>
            </a:r>
            <a:r>
              <a:rPr lang="en-US" dirty="0" err="1" smtClean="0"/>
              <a:t>System.EventArgs</a:t>
            </a:r>
            <a:r>
              <a:rPr lang="en-US" dirty="0" smtClean="0"/>
              <a:t>) Handles Button1.Click </a:t>
            </a:r>
          </a:p>
          <a:p>
            <a:pPr>
              <a:buNone/>
            </a:pPr>
            <a:r>
              <a:rPr lang="en-US" dirty="0" smtClean="0"/>
              <a:t>	Dim </a:t>
            </a:r>
            <a:r>
              <a:rPr lang="en-US" dirty="0" err="1" smtClean="0"/>
              <a:t>connetionString</a:t>
            </a:r>
            <a:r>
              <a:rPr lang="en-US" dirty="0" smtClean="0"/>
              <a:t> As String </a:t>
            </a:r>
          </a:p>
          <a:p>
            <a:pPr>
              <a:buNone/>
            </a:pPr>
            <a:r>
              <a:rPr lang="en-US" dirty="0" smtClean="0"/>
              <a:t>	Dim </a:t>
            </a:r>
            <a:r>
              <a:rPr lang="en-US" dirty="0" err="1" smtClean="0"/>
              <a:t>sqlCnn</a:t>
            </a:r>
            <a:r>
              <a:rPr lang="en-US" dirty="0" smtClean="0"/>
              <a:t> As </a:t>
            </a:r>
            <a:r>
              <a:rPr lang="en-US" dirty="0" err="1" smtClean="0"/>
              <a:t>SqlConnection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Dim </a:t>
            </a:r>
            <a:r>
              <a:rPr lang="en-US" dirty="0" err="1" smtClean="0"/>
              <a:t>sqlCmd</a:t>
            </a:r>
            <a:r>
              <a:rPr lang="en-US" dirty="0" smtClean="0"/>
              <a:t> As </a:t>
            </a:r>
            <a:r>
              <a:rPr lang="en-US" dirty="0" err="1" smtClean="0"/>
              <a:t>SqlCommand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Dim adapter As New </a:t>
            </a:r>
            <a:r>
              <a:rPr lang="en-US" dirty="0" err="1" smtClean="0"/>
              <a:t>SqlDataAdapter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Dim </a:t>
            </a:r>
            <a:r>
              <a:rPr lang="en-US" dirty="0" err="1" smtClean="0"/>
              <a:t>ds</a:t>
            </a:r>
            <a:r>
              <a:rPr lang="en-US" dirty="0" smtClean="0"/>
              <a:t> As New </a:t>
            </a:r>
            <a:r>
              <a:rPr lang="en-US" dirty="0" err="1" smtClean="0"/>
              <a:t>DataSet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 Dim </a:t>
            </a:r>
            <a:r>
              <a:rPr lang="en-US" dirty="0" err="1" smtClean="0"/>
              <a:t>i</a:t>
            </a:r>
            <a:r>
              <a:rPr lang="en-US" dirty="0" smtClean="0"/>
              <a:t> As Integer </a:t>
            </a:r>
          </a:p>
          <a:p>
            <a:pPr>
              <a:buNone/>
            </a:pPr>
            <a:r>
              <a:rPr lang="en-US" dirty="0" smtClean="0"/>
              <a:t>	Dim </a:t>
            </a:r>
            <a:r>
              <a:rPr lang="en-US" dirty="0" err="1" smtClean="0"/>
              <a:t>sql</a:t>
            </a:r>
            <a:r>
              <a:rPr lang="en-US" dirty="0" smtClean="0"/>
              <a:t> As String</a:t>
            </a:r>
          </a:p>
          <a:p>
            <a:pPr>
              <a:buNone/>
            </a:pPr>
            <a:r>
              <a:rPr lang="en-US" dirty="0" smtClean="0"/>
              <a:t>	 </a:t>
            </a:r>
            <a:r>
              <a:rPr lang="en-US" dirty="0" err="1" smtClean="0"/>
              <a:t>connetionString</a:t>
            </a:r>
            <a:r>
              <a:rPr lang="en-US" dirty="0" smtClean="0"/>
              <a:t> = "Data Source=</a:t>
            </a:r>
            <a:r>
              <a:rPr lang="en-US" dirty="0" err="1" smtClean="0"/>
              <a:t>ServerName;Initial</a:t>
            </a:r>
            <a:r>
              <a:rPr lang="en-US" dirty="0" smtClean="0"/>
              <a:t> Catalog=</a:t>
            </a:r>
            <a:r>
              <a:rPr lang="en-US" dirty="0" err="1" smtClean="0"/>
              <a:t>DatabaseName;User</a:t>
            </a:r>
            <a:r>
              <a:rPr lang="en-US" dirty="0" smtClean="0"/>
              <a:t> ID=</a:t>
            </a:r>
            <a:r>
              <a:rPr lang="en-US" dirty="0" err="1" smtClean="0"/>
              <a:t>UserNamePassword</a:t>
            </a:r>
            <a:r>
              <a:rPr lang="en-US" dirty="0" smtClean="0"/>
              <a:t>=Password"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sql</a:t>
            </a:r>
            <a:r>
              <a:rPr lang="en-US" dirty="0" smtClean="0"/>
              <a:t> = "Select * from product“</a:t>
            </a:r>
          </a:p>
          <a:p>
            <a:pPr>
              <a:buNone/>
            </a:pPr>
            <a:r>
              <a:rPr lang="en-US" dirty="0" smtClean="0"/>
              <a:t>	 </a:t>
            </a:r>
            <a:r>
              <a:rPr lang="en-US" dirty="0" err="1" smtClean="0"/>
              <a:t>sqlCnn</a:t>
            </a:r>
            <a:r>
              <a:rPr lang="en-US" dirty="0" smtClean="0"/>
              <a:t> = New </a:t>
            </a:r>
            <a:r>
              <a:rPr lang="en-US" dirty="0" err="1" smtClean="0"/>
              <a:t>SqlConnection</a:t>
            </a:r>
            <a:r>
              <a:rPr lang="en-US" dirty="0" smtClean="0"/>
              <a:t>(</a:t>
            </a:r>
            <a:r>
              <a:rPr lang="en-US" dirty="0" err="1" smtClean="0"/>
              <a:t>connetionString</a:t>
            </a:r>
            <a:r>
              <a:rPr lang="en-US" dirty="0" smtClean="0"/>
              <a:t>) </a:t>
            </a:r>
          </a:p>
          <a:p>
            <a:pPr>
              <a:buNone/>
            </a:pPr>
            <a:r>
              <a:rPr lang="en-US" dirty="0" smtClean="0"/>
              <a:t>	Try 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sqlCnn.Open</a:t>
            </a:r>
            <a:r>
              <a:rPr lang="en-US" dirty="0" smtClean="0"/>
              <a:t>() </a:t>
            </a:r>
          </a:p>
          <a:p>
            <a:pPr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err="1" smtClean="0"/>
              <a:t>sqlCmd</a:t>
            </a:r>
            <a:r>
              <a:rPr lang="en-US" dirty="0" smtClean="0"/>
              <a:t> = New </a:t>
            </a:r>
            <a:r>
              <a:rPr lang="en-US" dirty="0" err="1" smtClean="0"/>
              <a:t>SqlCommand</a:t>
            </a:r>
            <a:r>
              <a:rPr lang="en-US" dirty="0" smtClean="0"/>
              <a:t>(</a:t>
            </a:r>
            <a:r>
              <a:rPr lang="en-US" dirty="0" err="1" smtClean="0"/>
              <a:t>sql</a:t>
            </a:r>
            <a:r>
              <a:rPr lang="en-US" dirty="0" smtClean="0"/>
              <a:t>, </a:t>
            </a:r>
            <a:r>
              <a:rPr lang="en-US" dirty="0" err="1" smtClean="0"/>
              <a:t>sqlCnn</a:t>
            </a:r>
            <a:r>
              <a:rPr lang="en-US" dirty="0" smtClean="0"/>
              <a:t>)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adapter.SelectCommand</a:t>
            </a:r>
            <a:r>
              <a:rPr lang="en-US" dirty="0" smtClean="0"/>
              <a:t> = </a:t>
            </a:r>
            <a:r>
              <a:rPr lang="en-US" dirty="0" err="1" smtClean="0"/>
              <a:t>sqlCmd</a:t>
            </a:r>
            <a:r>
              <a:rPr lang="en-US" dirty="0" smtClean="0"/>
              <a:t> </a:t>
            </a:r>
            <a:r>
              <a:rPr lang="en-US" dirty="0" err="1" smtClean="0"/>
              <a:t>adapter.Fill</a:t>
            </a:r>
            <a:r>
              <a:rPr lang="en-US" dirty="0" smtClean="0"/>
              <a:t>(</a:t>
            </a:r>
            <a:r>
              <a:rPr lang="en-US" dirty="0" err="1" smtClean="0"/>
              <a:t>ds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	 For </a:t>
            </a:r>
            <a:r>
              <a:rPr lang="en-US" dirty="0" err="1" smtClean="0"/>
              <a:t>i</a:t>
            </a:r>
            <a:r>
              <a:rPr lang="en-US" dirty="0" smtClean="0"/>
              <a:t> = 0 To </a:t>
            </a:r>
            <a:r>
              <a:rPr lang="en-US" dirty="0" err="1" smtClean="0"/>
              <a:t>ds.Tables</a:t>
            </a:r>
            <a:r>
              <a:rPr lang="en-US" dirty="0" smtClean="0"/>
              <a:t>(0).</a:t>
            </a:r>
            <a:r>
              <a:rPr lang="en-US" dirty="0" err="1" smtClean="0"/>
              <a:t>Rows.Count</a:t>
            </a:r>
            <a:r>
              <a:rPr lang="en-US" dirty="0" smtClean="0"/>
              <a:t> – 1</a:t>
            </a:r>
          </a:p>
          <a:p>
            <a:pPr>
              <a:buNone/>
            </a:pPr>
            <a:r>
              <a:rPr lang="en-US" dirty="0" smtClean="0"/>
              <a:t>	 </a:t>
            </a:r>
            <a:r>
              <a:rPr lang="en-US" dirty="0" err="1" smtClean="0"/>
              <a:t>MsgBox</a:t>
            </a:r>
            <a:r>
              <a:rPr lang="en-US" dirty="0" smtClean="0"/>
              <a:t>(</a:t>
            </a:r>
            <a:r>
              <a:rPr lang="en-US" dirty="0" err="1" smtClean="0"/>
              <a:t>ds.Tables</a:t>
            </a:r>
            <a:r>
              <a:rPr lang="en-US" dirty="0" smtClean="0"/>
              <a:t>(0).Rows(</a:t>
            </a:r>
            <a:r>
              <a:rPr lang="en-US" dirty="0" err="1" smtClean="0"/>
              <a:t>i</a:t>
            </a:r>
            <a:r>
              <a:rPr lang="en-US" dirty="0" smtClean="0"/>
              <a:t>).Item(0) &amp; " -- " &amp; </a:t>
            </a:r>
            <a:r>
              <a:rPr lang="en-US" dirty="0" err="1" smtClean="0"/>
              <a:t>ds.Tables</a:t>
            </a:r>
            <a:r>
              <a:rPr lang="en-US" dirty="0" smtClean="0"/>
              <a:t>(0).Rows(</a:t>
            </a:r>
            <a:r>
              <a:rPr lang="en-US" dirty="0" err="1" smtClean="0"/>
              <a:t>i</a:t>
            </a:r>
            <a:r>
              <a:rPr lang="en-US" dirty="0" smtClean="0"/>
              <a:t>).Item(1)) </a:t>
            </a:r>
          </a:p>
          <a:p>
            <a:pPr>
              <a:buNone/>
            </a:pPr>
            <a:r>
              <a:rPr lang="en-US" dirty="0" smtClean="0"/>
              <a:t>	Next</a:t>
            </a:r>
          </a:p>
          <a:p>
            <a:pPr>
              <a:buNone/>
            </a:pPr>
            <a:r>
              <a:rPr lang="en-US" dirty="0" smtClean="0"/>
              <a:t>	 </a:t>
            </a:r>
            <a:r>
              <a:rPr lang="en-US" dirty="0" err="1" smtClean="0"/>
              <a:t>adapter.Dispose</a:t>
            </a:r>
            <a:r>
              <a:rPr lang="en-US" dirty="0" smtClean="0"/>
              <a:t>()</a:t>
            </a:r>
          </a:p>
          <a:p>
            <a:pPr>
              <a:buNone/>
            </a:pPr>
            <a:r>
              <a:rPr lang="en-US" dirty="0" smtClean="0"/>
              <a:t>	 </a:t>
            </a:r>
            <a:r>
              <a:rPr lang="en-US" dirty="0" err="1" smtClean="0"/>
              <a:t>sqlCmd.Dispose</a:t>
            </a:r>
            <a:r>
              <a:rPr lang="en-US" dirty="0" smtClean="0"/>
              <a:t>()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sqlCnn.Close</a:t>
            </a:r>
            <a:r>
              <a:rPr lang="en-US" dirty="0" smtClean="0"/>
              <a:t>() </a:t>
            </a:r>
          </a:p>
          <a:p>
            <a:pPr>
              <a:buNone/>
            </a:pPr>
            <a:r>
              <a:rPr lang="en-US" dirty="0" smtClean="0"/>
              <a:t>	Catch ex As Exception 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MsgBox</a:t>
            </a:r>
            <a:r>
              <a:rPr lang="en-US" dirty="0" smtClean="0"/>
              <a:t>("Can not open connection ! ") </a:t>
            </a:r>
          </a:p>
          <a:p>
            <a:pPr>
              <a:buNone/>
            </a:pPr>
            <a:r>
              <a:rPr lang="en-US" dirty="0" smtClean="0"/>
              <a:t>	End Try </a:t>
            </a:r>
          </a:p>
          <a:p>
            <a:pPr>
              <a:buNone/>
            </a:pPr>
            <a:r>
              <a:rPr lang="en-US" dirty="0" smtClean="0"/>
              <a:t>	End Sub </a:t>
            </a:r>
          </a:p>
          <a:p>
            <a:pPr>
              <a:buNone/>
            </a:pPr>
            <a:r>
              <a:rPr lang="en-US" dirty="0" smtClean="0"/>
              <a:t>	End Class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i="1" dirty="0" err="1" smtClean="0"/>
              <a:t>connetionString</a:t>
            </a:r>
            <a:r>
              <a:rPr lang="en-US" b="1" i="1" dirty="0" smtClean="0"/>
              <a:t> = "Data Source=</a:t>
            </a:r>
            <a:r>
              <a:rPr lang="en-US" b="1" i="1" dirty="0" err="1" smtClean="0"/>
              <a:t>ServerName;Initial</a:t>
            </a:r>
            <a:r>
              <a:rPr lang="en-US" b="1" i="1" dirty="0" smtClean="0"/>
              <a:t> Catalog=</a:t>
            </a:r>
            <a:r>
              <a:rPr lang="en-US" b="1" i="1" dirty="0" err="1" smtClean="0"/>
              <a:t>DatabaseName;User</a:t>
            </a:r>
            <a:r>
              <a:rPr lang="en-US" b="1" i="1" dirty="0" smtClean="0"/>
              <a:t> ID=</a:t>
            </a:r>
            <a:r>
              <a:rPr lang="en-US" b="1" i="1" dirty="0" err="1" smtClean="0"/>
              <a:t>UserName;Password</a:t>
            </a:r>
            <a:r>
              <a:rPr lang="en-US" b="1" i="1" dirty="0" smtClean="0"/>
              <a:t>=Password"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b="1" i="1" dirty="0" err="1" smtClean="0"/>
              <a:t>sql</a:t>
            </a:r>
            <a:r>
              <a:rPr lang="en-US" b="1" i="1" dirty="0" smtClean="0"/>
              <a:t> = "Select * from product"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have to replace the string with your </a:t>
            </a:r>
            <a:r>
              <a:rPr lang="en-US" dirty="0" err="1" smtClean="0"/>
              <a:t>realtime</a:t>
            </a:r>
            <a:r>
              <a:rPr lang="en-US" dirty="0" smtClean="0"/>
              <a:t> variables.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OleDbDataAdapter</a:t>
            </a:r>
            <a:r>
              <a:rPr lang="en-US" b="1" dirty="0" smtClean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OleDbDataAdapter</a:t>
            </a:r>
            <a:r>
              <a:rPr lang="en-US" dirty="0" smtClean="0"/>
              <a:t> is a part of the ADO.NET Data Provider and it resides in the </a:t>
            </a:r>
            <a:r>
              <a:rPr lang="en-US" dirty="0" err="1" smtClean="0"/>
              <a:t>System.Data.OleDb</a:t>
            </a:r>
            <a:r>
              <a:rPr lang="en-US" dirty="0" smtClean="0"/>
              <a:t> namespace. </a:t>
            </a:r>
            <a:r>
              <a:rPr lang="en-US" dirty="0" err="1" smtClean="0"/>
              <a:t>OleDbDataAdapter</a:t>
            </a:r>
            <a:r>
              <a:rPr lang="en-US" dirty="0" smtClean="0"/>
              <a:t> provides the communication between the Dataset and the </a:t>
            </a:r>
            <a:r>
              <a:rPr lang="en-US" dirty="0" err="1" smtClean="0"/>
              <a:t>OleDb</a:t>
            </a:r>
            <a:r>
              <a:rPr lang="en-US" dirty="0" smtClean="0"/>
              <a:t> Data Sources. We can use </a:t>
            </a:r>
            <a:r>
              <a:rPr lang="en-US" dirty="0" err="1" smtClean="0"/>
              <a:t>OleDbDataAdapter</a:t>
            </a:r>
            <a:r>
              <a:rPr lang="en-US" dirty="0" smtClean="0"/>
              <a:t> Object in combination with Dataset Object.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OleDbDataAdapter</a:t>
            </a:r>
            <a:r>
              <a:rPr lang="en-US" dirty="0" smtClean="0"/>
              <a:t> Object and </a:t>
            </a:r>
            <a:r>
              <a:rPr lang="en-US" dirty="0" err="1" smtClean="0"/>
              <a:t>DataSet</a:t>
            </a:r>
            <a:r>
              <a:rPr lang="en-US" dirty="0" smtClean="0"/>
              <a:t> objects are combine to perform both Data Access and Data Manipulation operations in the </a:t>
            </a:r>
            <a:r>
              <a:rPr lang="en-US" dirty="0" err="1" smtClean="0"/>
              <a:t>OleDb</a:t>
            </a:r>
            <a:r>
              <a:rPr lang="en-US" dirty="0" smtClean="0"/>
              <a:t> Data Sources. When the user perform the SQL operations like Select , Insert etc. in the data containing in the Dataset Object , it won't directly affect the Database, until the user invoke the Update method in the </a:t>
            </a:r>
            <a:r>
              <a:rPr lang="en-US" dirty="0" err="1" smtClean="0"/>
              <a:t>OleDbDataAdapter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Imports </a:t>
            </a:r>
            <a:r>
              <a:rPr lang="en-US" dirty="0" err="1" smtClean="0"/>
              <a:t>System.Data.OleDb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 Public Class Form1 Private Sub Button1_Click(</a:t>
            </a:r>
            <a:r>
              <a:rPr lang="en-US" dirty="0" err="1" smtClean="0"/>
              <a:t>ByVal</a:t>
            </a:r>
            <a:r>
              <a:rPr lang="en-US" dirty="0" smtClean="0"/>
              <a:t> sender As </a:t>
            </a:r>
            <a:r>
              <a:rPr lang="en-US" dirty="0" err="1" smtClean="0"/>
              <a:t>System.Object</a:t>
            </a:r>
            <a:r>
              <a:rPr lang="en-US" dirty="0" smtClean="0"/>
              <a:t>, </a:t>
            </a:r>
            <a:r>
              <a:rPr lang="en-US" dirty="0" err="1" smtClean="0"/>
              <a:t>ByVal</a:t>
            </a:r>
            <a:r>
              <a:rPr lang="en-US" dirty="0" smtClean="0"/>
              <a:t> e As </a:t>
            </a:r>
            <a:r>
              <a:rPr lang="en-US" dirty="0" err="1" smtClean="0"/>
              <a:t>System.EventArgs</a:t>
            </a:r>
            <a:r>
              <a:rPr lang="en-US" dirty="0" smtClean="0"/>
              <a:t>) Handles Button1.Click 	Dim </a:t>
            </a:r>
            <a:r>
              <a:rPr lang="en-US" dirty="0" err="1" smtClean="0"/>
              <a:t>connetionString</a:t>
            </a:r>
            <a:r>
              <a:rPr lang="en-US" dirty="0" smtClean="0"/>
              <a:t> As String </a:t>
            </a:r>
          </a:p>
          <a:p>
            <a:pPr>
              <a:buNone/>
            </a:pPr>
            <a:r>
              <a:rPr lang="en-US" dirty="0" smtClean="0"/>
              <a:t>		Dim </a:t>
            </a:r>
            <a:r>
              <a:rPr lang="en-US" dirty="0" err="1" smtClean="0"/>
              <a:t>oledbCnn</a:t>
            </a:r>
            <a:r>
              <a:rPr lang="en-US" dirty="0" smtClean="0"/>
              <a:t> As </a:t>
            </a:r>
            <a:r>
              <a:rPr lang="en-US" dirty="0" err="1" smtClean="0"/>
              <a:t>OleDbConnection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	Dim </a:t>
            </a:r>
            <a:r>
              <a:rPr lang="en-US" dirty="0" err="1" smtClean="0"/>
              <a:t>oledbAdapter</a:t>
            </a:r>
            <a:r>
              <a:rPr lang="en-US" dirty="0" smtClean="0"/>
              <a:t> As </a:t>
            </a:r>
            <a:r>
              <a:rPr lang="en-US" dirty="0" err="1" smtClean="0"/>
              <a:t>OleDbDataAdapter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 Dim </a:t>
            </a:r>
            <a:r>
              <a:rPr lang="en-US" dirty="0" err="1" smtClean="0"/>
              <a:t>ds</a:t>
            </a:r>
            <a:r>
              <a:rPr lang="en-US" dirty="0" smtClean="0"/>
              <a:t> As New </a:t>
            </a:r>
            <a:r>
              <a:rPr lang="en-US" dirty="0" err="1" smtClean="0"/>
              <a:t>DataSet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	Dim </a:t>
            </a:r>
            <a:r>
              <a:rPr lang="en-US" dirty="0" err="1" smtClean="0"/>
              <a:t>sql</a:t>
            </a:r>
            <a:r>
              <a:rPr lang="en-US" dirty="0" smtClean="0"/>
              <a:t> As String </a:t>
            </a:r>
          </a:p>
          <a:p>
            <a:pPr>
              <a:buNone/>
            </a:pPr>
            <a:r>
              <a:rPr lang="en-US" dirty="0" smtClean="0"/>
              <a:t>		Dim </a:t>
            </a:r>
            <a:r>
              <a:rPr lang="en-US" dirty="0" err="1" smtClean="0"/>
              <a:t>i</a:t>
            </a:r>
            <a:r>
              <a:rPr lang="en-US" dirty="0" smtClean="0"/>
              <a:t> As Integer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connetionString</a:t>
            </a:r>
            <a:r>
              <a:rPr lang="en-US" dirty="0" smtClean="0"/>
              <a:t> = "Provider=Microsoft.Jet.OLEDB.4.0;Data Source=Your </a:t>
            </a:r>
            <a:r>
              <a:rPr lang="en-US" dirty="0" err="1" smtClean="0"/>
              <a:t>mdb</a:t>
            </a:r>
            <a:r>
              <a:rPr lang="en-US" dirty="0" smtClean="0"/>
              <a:t> filename;"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sql</a:t>
            </a:r>
            <a:r>
              <a:rPr lang="en-US" dirty="0" smtClean="0"/>
              <a:t> = "Your SQL Statement Here like Select * from product“</a:t>
            </a:r>
          </a:p>
          <a:p>
            <a:pPr>
              <a:buNone/>
            </a:pPr>
            <a:r>
              <a:rPr lang="en-US" dirty="0" smtClean="0"/>
              <a:t>	 </a:t>
            </a:r>
            <a:r>
              <a:rPr lang="en-US" dirty="0" err="1" smtClean="0"/>
              <a:t>oledbCnn</a:t>
            </a:r>
            <a:r>
              <a:rPr lang="en-US" dirty="0" smtClean="0"/>
              <a:t> = New </a:t>
            </a:r>
            <a:r>
              <a:rPr lang="en-US" dirty="0" err="1" smtClean="0"/>
              <a:t>OleDbConnection</a:t>
            </a:r>
            <a:r>
              <a:rPr lang="en-US" dirty="0" smtClean="0"/>
              <a:t>(</a:t>
            </a:r>
            <a:r>
              <a:rPr lang="en-US" dirty="0" err="1" smtClean="0"/>
              <a:t>connetionString</a:t>
            </a:r>
            <a:r>
              <a:rPr lang="en-US" dirty="0" smtClean="0"/>
              <a:t>) </a:t>
            </a:r>
          </a:p>
          <a:p>
            <a:pPr>
              <a:buNone/>
            </a:pPr>
            <a:r>
              <a:rPr lang="en-US" dirty="0" smtClean="0"/>
              <a:t>	Try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oledbCnn.Open</a:t>
            </a:r>
            <a:r>
              <a:rPr lang="en-US" dirty="0" smtClean="0"/>
              <a:t>() </a:t>
            </a:r>
          </a:p>
          <a:p>
            <a:pPr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err="1" smtClean="0"/>
              <a:t>oledbAdapter</a:t>
            </a:r>
            <a:r>
              <a:rPr lang="en-US" dirty="0" smtClean="0"/>
              <a:t> = New </a:t>
            </a:r>
            <a:r>
              <a:rPr lang="en-US" dirty="0" err="1" smtClean="0"/>
              <a:t>OleDbDataAdapter</a:t>
            </a:r>
            <a:r>
              <a:rPr lang="en-US" dirty="0" smtClean="0"/>
              <a:t>(</a:t>
            </a:r>
            <a:r>
              <a:rPr lang="en-US" dirty="0" err="1" smtClean="0"/>
              <a:t>sql</a:t>
            </a:r>
            <a:r>
              <a:rPr lang="en-US" dirty="0" smtClean="0"/>
              <a:t>, </a:t>
            </a:r>
            <a:r>
              <a:rPr lang="en-US" dirty="0" err="1" smtClean="0"/>
              <a:t>oledbCnn</a:t>
            </a:r>
            <a:r>
              <a:rPr lang="en-US" dirty="0" smtClean="0"/>
              <a:t>)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oledbAdapter.Fill</a:t>
            </a:r>
            <a:r>
              <a:rPr lang="en-US" dirty="0" smtClean="0"/>
              <a:t>(</a:t>
            </a:r>
            <a:r>
              <a:rPr lang="en-US" dirty="0" err="1" smtClean="0"/>
              <a:t>ds</a:t>
            </a:r>
            <a:r>
              <a:rPr lang="en-US" dirty="0" smtClean="0"/>
              <a:t>) </a:t>
            </a:r>
          </a:p>
          <a:p>
            <a:pPr>
              <a:buNone/>
            </a:pPr>
            <a:r>
              <a:rPr lang="en-US" dirty="0" smtClean="0"/>
              <a:t>	For </a:t>
            </a:r>
            <a:r>
              <a:rPr lang="en-US" dirty="0" err="1" smtClean="0"/>
              <a:t>i</a:t>
            </a:r>
            <a:r>
              <a:rPr lang="en-US" dirty="0" smtClean="0"/>
              <a:t> = 0 To </a:t>
            </a:r>
            <a:r>
              <a:rPr lang="en-US" dirty="0" err="1" smtClean="0"/>
              <a:t>ds.Tables</a:t>
            </a:r>
            <a:r>
              <a:rPr lang="en-US" dirty="0" smtClean="0"/>
              <a:t>(0).</a:t>
            </a:r>
            <a:r>
              <a:rPr lang="en-US" dirty="0" err="1" smtClean="0"/>
              <a:t>Rows.Count</a:t>
            </a:r>
            <a:r>
              <a:rPr lang="en-US" dirty="0" smtClean="0"/>
              <a:t> - 1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MsgBox</a:t>
            </a:r>
            <a:r>
              <a:rPr lang="en-US" dirty="0" smtClean="0"/>
              <a:t>(</a:t>
            </a:r>
            <a:r>
              <a:rPr lang="en-US" dirty="0" err="1" smtClean="0"/>
              <a:t>ds.Tables</a:t>
            </a:r>
            <a:r>
              <a:rPr lang="en-US" dirty="0" smtClean="0"/>
              <a:t>(0).Rows(</a:t>
            </a:r>
            <a:r>
              <a:rPr lang="en-US" dirty="0" err="1" smtClean="0"/>
              <a:t>i</a:t>
            </a:r>
            <a:r>
              <a:rPr lang="en-US" dirty="0" smtClean="0"/>
              <a:t>).Item(0) &amp; " -- " &amp; </a:t>
            </a:r>
            <a:r>
              <a:rPr lang="en-US" dirty="0" err="1" smtClean="0"/>
              <a:t>ds.Tables</a:t>
            </a:r>
            <a:r>
              <a:rPr lang="en-US" dirty="0" smtClean="0"/>
              <a:t>(0).Rows(</a:t>
            </a:r>
            <a:r>
              <a:rPr lang="en-US" dirty="0" err="1" smtClean="0"/>
              <a:t>i</a:t>
            </a:r>
            <a:r>
              <a:rPr lang="en-US" dirty="0" smtClean="0"/>
              <a:t>).Item(1)) </a:t>
            </a:r>
          </a:p>
          <a:p>
            <a:pPr>
              <a:buNone/>
            </a:pPr>
            <a:r>
              <a:rPr lang="en-US" dirty="0" smtClean="0"/>
              <a:t>	Next </a:t>
            </a:r>
            <a:r>
              <a:rPr lang="en-US" dirty="0" err="1" smtClean="0"/>
              <a:t>oledbAdapter.Dispose</a:t>
            </a:r>
            <a:r>
              <a:rPr lang="en-US" dirty="0" smtClean="0"/>
              <a:t>()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oledbCnn.Close</a:t>
            </a:r>
            <a:r>
              <a:rPr lang="en-US" dirty="0" smtClean="0"/>
              <a:t>() </a:t>
            </a:r>
          </a:p>
          <a:p>
            <a:pPr>
              <a:buNone/>
            </a:pPr>
            <a:r>
              <a:rPr lang="en-US" dirty="0" smtClean="0"/>
              <a:t>	Catch ex As Exception</a:t>
            </a:r>
          </a:p>
          <a:p>
            <a:pPr>
              <a:buNone/>
            </a:pPr>
            <a:r>
              <a:rPr lang="en-US" dirty="0" smtClean="0"/>
              <a:t>	 </a:t>
            </a:r>
            <a:r>
              <a:rPr lang="en-US" dirty="0" err="1" smtClean="0"/>
              <a:t>MsgBox</a:t>
            </a:r>
            <a:r>
              <a:rPr lang="en-US" dirty="0" smtClean="0"/>
              <a:t>("Can not open connection ! ")</a:t>
            </a:r>
          </a:p>
          <a:p>
            <a:pPr>
              <a:buNone/>
            </a:pPr>
            <a:r>
              <a:rPr lang="en-US" dirty="0" smtClean="0"/>
              <a:t>	 End Try </a:t>
            </a:r>
          </a:p>
          <a:p>
            <a:pPr>
              <a:buNone/>
            </a:pPr>
            <a:r>
              <a:rPr lang="en-US" dirty="0" smtClean="0"/>
              <a:t>	End Sub </a:t>
            </a:r>
          </a:p>
          <a:p>
            <a:pPr>
              <a:buNone/>
            </a:pPr>
            <a:r>
              <a:rPr lang="en-US" dirty="0" smtClean="0"/>
              <a:t>	End Class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i="1" dirty="0" err="1" smtClean="0"/>
              <a:t>connetionString</a:t>
            </a:r>
            <a:r>
              <a:rPr lang="en-US" b="1" i="1" dirty="0" smtClean="0"/>
              <a:t> = "Provider=Microsoft.Jet.OLEDB.4.0;Data Source=Your </a:t>
            </a:r>
            <a:r>
              <a:rPr lang="en-US" b="1" i="1" dirty="0" err="1" smtClean="0"/>
              <a:t>mdb</a:t>
            </a:r>
            <a:r>
              <a:rPr lang="en-US" b="1" i="1" dirty="0" smtClean="0"/>
              <a:t> filename;"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b="1" i="1" dirty="0" err="1" smtClean="0"/>
              <a:t>sql</a:t>
            </a:r>
            <a:r>
              <a:rPr lang="en-US" b="1" i="1" dirty="0" smtClean="0"/>
              <a:t> = "Your SQL Statement Here like Select * from product"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have to replace the string with your </a:t>
            </a:r>
            <a:r>
              <a:rPr lang="en-US" dirty="0" err="1" smtClean="0"/>
              <a:t>realtime</a:t>
            </a:r>
            <a:r>
              <a:rPr lang="en-US" smtClean="0"/>
              <a:t> variables.</a:t>
            </a:r>
            <a:br>
              <a:rPr lang="en-US" smtClean="0"/>
            </a:b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Connecting to a Database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.Net</a:t>
            </a:r>
            <a:r>
              <a:rPr lang="en-US" dirty="0" smtClean="0"/>
              <a:t> Framework provides two types of Connection classes:</a:t>
            </a:r>
          </a:p>
          <a:p>
            <a:r>
              <a:rPr lang="en-US" b="1" dirty="0" err="1" smtClean="0"/>
              <a:t>SqlConnection</a:t>
            </a:r>
            <a:r>
              <a:rPr lang="en-US" dirty="0" smtClean="0"/>
              <a:t> - designed for connecting to Microsoft SQL Server.</a:t>
            </a:r>
          </a:p>
          <a:p>
            <a:r>
              <a:rPr lang="en-US" b="1" dirty="0" err="1" smtClean="0"/>
              <a:t>OleDbConnection</a:t>
            </a:r>
            <a:r>
              <a:rPr lang="en-US" dirty="0" smtClean="0"/>
              <a:t> - designed for connecting to a wide range of databases, like Microsoft Access and Oracle.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ADO.NET OLEDB Connection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An instance of the </a:t>
            </a:r>
            <a:r>
              <a:rPr lang="en-US" dirty="0" err="1" smtClean="0"/>
              <a:t>OleDbConnection</a:t>
            </a:r>
            <a:r>
              <a:rPr lang="en-US" dirty="0" smtClean="0"/>
              <a:t> class in .NET Framework is supported the OLEDB Data Provider. The </a:t>
            </a:r>
            <a:r>
              <a:rPr lang="en-US" dirty="0" err="1" smtClean="0"/>
              <a:t>OleDbConnection</a:t>
            </a:r>
            <a:r>
              <a:rPr lang="en-US" dirty="0" smtClean="0"/>
              <a:t> instance takes Connection String as argument and pass the value to the Constructor statement. When the connection is established , SQL Commands may be executed, with the help of the Connection Object, to retrieve or manipulate data in the database.</a:t>
            </a:r>
          </a:p>
          <a:p>
            <a:r>
              <a:rPr lang="en-US" dirty="0" smtClean="0"/>
              <a:t>Once the Database activities over , Connection should be closed and release the resources . The Close() method in </a:t>
            </a:r>
            <a:r>
              <a:rPr lang="en-US" dirty="0" err="1" smtClean="0"/>
              <a:t>SqlConnection</a:t>
            </a:r>
            <a:r>
              <a:rPr lang="en-US" dirty="0" smtClean="0"/>
              <a:t> class is used to close the Database Connection. The Close method rolls back any pending transactions and releases the Connection from the Database connected by the OLEDB Data Provider.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Imports </a:t>
            </a:r>
            <a:r>
              <a:rPr lang="en-US" dirty="0" err="1" smtClean="0"/>
              <a:t>System.Data.OleDb</a:t>
            </a:r>
            <a:r>
              <a:rPr lang="en-US" dirty="0" smtClean="0"/>
              <a:t> Public Class Form1 Private Sub Button1_Click(</a:t>
            </a:r>
            <a:r>
              <a:rPr lang="en-US" dirty="0" err="1" smtClean="0"/>
              <a:t>ByVal</a:t>
            </a:r>
            <a:r>
              <a:rPr lang="en-US" dirty="0" smtClean="0"/>
              <a:t> sender As </a:t>
            </a:r>
            <a:r>
              <a:rPr lang="en-US" dirty="0" err="1" smtClean="0"/>
              <a:t>System.Object</a:t>
            </a:r>
            <a:r>
              <a:rPr lang="en-US" dirty="0" smtClean="0"/>
              <a:t>, </a:t>
            </a:r>
            <a:r>
              <a:rPr lang="en-US" dirty="0" err="1" smtClean="0"/>
              <a:t>ByVal</a:t>
            </a:r>
            <a:r>
              <a:rPr lang="en-US" dirty="0" smtClean="0"/>
              <a:t> e As </a:t>
            </a:r>
            <a:r>
              <a:rPr lang="en-US" dirty="0" err="1" smtClean="0"/>
              <a:t>System.EventArgs</a:t>
            </a:r>
            <a:r>
              <a:rPr lang="en-US" dirty="0" smtClean="0"/>
              <a:t>) Handles Button1.Click </a:t>
            </a:r>
          </a:p>
          <a:p>
            <a:pPr>
              <a:buNone/>
            </a:pPr>
            <a:r>
              <a:rPr lang="en-US" dirty="0" smtClean="0"/>
              <a:t>	Dim </a:t>
            </a:r>
            <a:r>
              <a:rPr lang="en-US" dirty="0" err="1" smtClean="0"/>
              <a:t>connetionString</a:t>
            </a:r>
            <a:r>
              <a:rPr lang="en-US" dirty="0" smtClean="0"/>
              <a:t> As String </a:t>
            </a:r>
          </a:p>
          <a:p>
            <a:pPr>
              <a:buNone/>
            </a:pPr>
            <a:r>
              <a:rPr lang="en-US" dirty="0" smtClean="0"/>
              <a:t>	Dim </a:t>
            </a:r>
            <a:r>
              <a:rPr lang="en-US" dirty="0" err="1" smtClean="0"/>
              <a:t>cnn</a:t>
            </a:r>
            <a:r>
              <a:rPr lang="en-US" dirty="0" smtClean="0"/>
              <a:t> As </a:t>
            </a:r>
            <a:r>
              <a:rPr lang="en-US" dirty="0" err="1" smtClean="0"/>
              <a:t>OleDbConnection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connetionString</a:t>
            </a:r>
            <a:r>
              <a:rPr lang="en-US" dirty="0" smtClean="0"/>
              <a:t> = "Provider=Microsoft.Jet.OLEDB.4.0;Data Source=yourdatabasename.mdb;"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cnn</a:t>
            </a:r>
            <a:r>
              <a:rPr lang="en-US" dirty="0" smtClean="0"/>
              <a:t> = New </a:t>
            </a:r>
            <a:r>
              <a:rPr lang="en-US" dirty="0" err="1" smtClean="0"/>
              <a:t>OleDbConnection</a:t>
            </a:r>
            <a:r>
              <a:rPr lang="en-US" dirty="0" smtClean="0"/>
              <a:t>(</a:t>
            </a:r>
            <a:r>
              <a:rPr lang="en-US" dirty="0" err="1" smtClean="0"/>
              <a:t>connetionString</a:t>
            </a:r>
            <a:r>
              <a:rPr lang="en-US" dirty="0" smtClean="0"/>
              <a:t>) </a:t>
            </a:r>
          </a:p>
          <a:p>
            <a:pPr>
              <a:buNone/>
            </a:pPr>
            <a:r>
              <a:rPr lang="en-US" dirty="0" smtClean="0"/>
              <a:t>	Try</a:t>
            </a:r>
          </a:p>
          <a:p>
            <a:pPr>
              <a:buNone/>
            </a:pPr>
            <a:r>
              <a:rPr lang="en-US" dirty="0" smtClean="0"/>
              <a:t>		 </a:t>
            </a:r>
            <a:r>
              <a:rPr lang="en-US" dirty="0" err="1" smtClean="0"/>
              <a:t>cnn.Open</a:t>
            </a:r>
            <a:r>
              <a:rPr lang="en-US" dirty="0" smtClean="0"/>
              <a:t>() </a:t>
            </a:r>
            <a:r>
              <a:rPr lang="en-US" dirty="0" err="1" smtClean="0"/>
              <a:t>MsgBox</a:t>
            </a:r>
            <a:r>
              <a:rPr lang="en-US" dirty="0" smtClean="0"/>
              <a:t>("Connection Open ! ") 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cnn.Close</a:t>
            </a:r>
            <a:r>
              <a:rPr lang="en-US" dirty="0" smtClean="0"/>
              <a:t>() </a:t>
            </a:r>
          </a:p>
          <a:p>
            <a:pPr>
              <a:buNone/>
            </a:pPr>
            <a:r>
              <a:rPr lang="en-US" dirty="0" smtClean="0"/>
              <a:t>		Catch ex As Exception</a:t>
            </a:r>
          </a:p>
          <a:p>
            <a:pPr>
              <a:buNone/>
            </a:pPr>
            <a:r>
              <a:rPr lang="en-US" dirty="0" smtClean="0"/>
              <a:t>	 </a:t>
            </a:r>
            <a:r>
              <a:rPr lang="en-US" dirty="0" err="1" smtClean="0"/>
              <a:t>MsgBox</a:t>
            </a:r>
            <a:r>
              <a:rPr lang="en-US" dirty="0" smtClean="0"/>
              <a:t>("Can not open connection ! ")</a:t>
            </a:r>
          </a:p>
          <a:p>
            <a:pPr>
              <a:buNone/>
            </a:pPr>
            <a:r>
              <a:rPr lang="en-US" dirty="0" smtClean="0"/>
              <a:t>	 End Try </a:t>
            </a:r>
          </a:p>
          <a:p>
            <a:pPr>
              <a:buNone/>
            </a:pPr>
            <a:r>
              <a:rPr lang="en-US" dirty="0" smtClean="0"/>
              <a:t>	End Sub</a:t>
            </a:r>
          </a:p>
          <a:p>
            <a:pPr>
              <a:buNone/>
            </a:pPr>
            <a:r>
              <a:rPr lang="en-US" dirty="0" smtClean="0"/>
              <a:t>	 End Class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>
            <a:normAutofit fontScale="92500" lnSpcReduction="200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b="1" dirty="0" smtClean="0"/>
              <a:t>ADO.NET</a:t>
            </a:r>
            <a:r>
              <a:rPr lang="en-US" dirty="0" smtClean="0"/>
              <a:t> provides data access services in the Microsoft </a:t>
            </a:r>
            <a:r>
              <a:rPr lang="en-US" b="1" dirty="0" smtClean="0"/>
              <a:t>.NET</a:t>
            </a:r>
            <a:r>
              <a:rPr lang="en-US" dirty="0" smtClean="0"/>
              <a:t> platform.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You can use </a:t>
            </a:r>
            <a:r>
              <a:rPr lang="en-US" b="1" dirty="0" smtClean="0"/>
              <a:t>ADO.NET</a:t>
            </a:r>
            <a:r>
              <a:rPr lang="en-US" dirty="0" smtClean="0"/>
              <a:t> to access data by using the new .NET Framework data providers which are: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Data Provider for SQL Server (</a:t>
            </a:r>
            <a:r>
              <a:rPr lang="en-US" dirty="0" err="1" smtClean="0"/>
              <a:t>System.Data.SqlClient</a:t>
            </a:r>
            <a:r>
              <a:rPr lang="en-US" dirty="0" smtClean="0"/>
              <a:t>). 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Data Provider for OLEDB (</a:t>
            </a:r>
            <a:r>
              <a:rPr lang="en-US" dirty="0" err="1" smtClean="0"/>
              <a:t>System.Data.OleDb</a:t>
            </a:r>
            <a:r>
              <a:rPr lang="en-US" dirty="0" smtClean="0"/>
              <a:t>). 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Data Provider for ODBC (</a:t>
            </a:r>
            <a:r>
              <a:rPr lang="en-US" dirty="0" err="1" smtClean="0"/>
              <a:t>System.Data.Odbc</a:t>
            </a:r>
            <a:r>
              <a:rPr lang="en-US" dirty="0" smtClean="0"/>
              <a:t>). 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Data Provider for Oracle (</a:t>
            </a:r>
            <a:r>
              <a:rPr lang="en-US" dirty="0" err="1" smtClean="0"/>
              <a:t>System.Data.OracleClient</a:t>
            </a:r>
            <a:r>
              <a:rPr lang="en-US" dirty="0" smtClean="0"/>
              <a:t>). 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b="1" dirty="0" smtClean="0"/>
              <a:t>ADO.NET</a:t>
            </a:r>
            <a:r>
              <a:rPr lang="en-US" dirty="0" smtClean="0"/>
              <a:t> is a set of classes that expose data access services to the .NET developer. The </a:t>
            </a:r>
            <a:r>
              <a:rPr lang="en-US" b="1" dirty="0" smtClean="0"/>
              <a:t>ADO.NET</a:t>
            </a:r>
            <a:r>
              <a:rPr lang="en-US" dirty="0" smtClean="0"/>
              <a:t> classes are found in </a:t>
            </a:r>
            <a:r>
              <a:rPr lang="en-US" i="1" dirty="0" err="1" smtClean="0"/>
              <a:t>System.Data.dll</a:t>
            </a:r>
            <a:r>
              <a:rPr lang="en-US" dirty="0" smtClean="0"/>
              <a:t> and are integrated with the XML classes in </a:t>
            </a:r>
            <a:r>
              <a:rPr lang="en-US" i="1" dirty="0" err="1" smtClean="0"/>
              <a:t>System.Xml.dll</a:t>
            </a:r>
            <a:r>
              <a:rPr lang="en-US" dirty="0" smtClean="0"/>
              <a:t>.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There are two central components of </a:t>
            </a:r>
            <a:r>
              <a:rPr lang="en-US" b="1" dirty="0" smtClean="0"/>
              <a:t>ADO.NET</a:t>
            </a:r>
            <a:r>
              <a:rPr lang="en-US" dirty="0" smtClean="0"/>
              <a:t> classes: the </a:t>
            </a:r>
            <a:r>
              <a:rPr lang="en-US" dirty="0" err="1" smtClean="0"/>
              <a:t>DataSet</a:t>
            </a:r>
            <a:r>
              <a:rPr lang="en-US" dirty="0" smtClean="0"/>
              <a:t>, and the </a:t>
            </a:r>
            <a:r>
              <a:rPr lang="en-US" b="1" dirty="0" smtClean="0"/>
              <a:t>.NET</a:t>
            </a:r>
            <a:r>
              <a:rPr lang="en-US" dirty="0" smtClean="0"/>
              <a:t> Framework </a:t>
            </a:r>
            <a:r>
              <a:rPr lang="en-US" b="1" dirty="0" smtClean="0"/>
              <a:t>Data Provider</a:t>
            </a:r>
            <a:r>
              <a:rPr lang="en-US" dirty="0" smtClean="0"/>
              <a:t>.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1126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BY LECTURER SURAJ PANDEY CCT COLLEGE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ADO.NET ODBC Connection 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An instance of the </a:t>
            </a:r>
            <a:r>
              <a:rPr lang="en-US" dirty="0" err="1" smtClean="0"/>
              <a:t>OdbcConnection</a:t>
            </a:r>
            <a:r>
              <a:rPr lang="en-US" dirty="0" smtClean="0"/>
              <a:t> class in .NET Framework is supported the ODBC Data Provider. The </a:t>
            </a:r>
            <a:r>
              <a:rPr lang="en-US" dirty="0" err="1" smtClean="0"/>
              <a:t>OdbcConnection</a:t>
            </a:r>
            <a:r>
              <a:rPr lang="en-US" dirty="0" smtClean="0"/>
              <a:t> instance takes Connection String as argument and pass the value to the Constructor statement. When the connection is established , SQL Commands may be executed, with the help of the Connection Object, to retrieve or manipulate data in the database.</a:t>
            </a:r>
          </a:p>
          <a:p>
            <a:r>
              <a:rPr lang="en-US" dirty="0" smtClean="0"/>
              <a:t>Once the Database activities over , Connection should be closed and release the resources . The Close() method in </a:t>
            </a:r>
            <a:r>
              <a:rPr lang="en-US" dirty="0" err="1" smtClean="0"/>
              <a:t>SqlConnection</a:t>
            </a:r>
            <a:r>
              <a:rPr lang="en-US" dirty="0" smtClean="0"/>
              <a:t> class is used to close the Database Connection. The Close method rolls back any pending transactions and releases the Connection from the Database connected by the ODBC Data Provider.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Imports </a:t>
            </a:r>
            <a:r>
              <a:rPr lang="en-US" dirty="0" err="1" smtClean="0"/>
              <a:t>System.Data.Odbc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Public Class Form1 Private Sub Button1_Click(</a:t>
            </a:r>
            <a:r>
              <a:rPr lang="en-US" dirty="0" err="1" smtClean="0"/>
              <a:t>ByVal</a:t>
            </a:r>
            <a:r>
              <a:rPr lang="en-US" dirty="0" smtClean="0"/>
              <a:t> sender As </a:t>
            </a:r>
            <a:r>
              <a:rPr lang="en-US" dirty="0" err="1" smtClean="0"/>
              <a:t>System.Object</a:t>
            </a:r>
            <a:r>
              <a:rPr lang="en-US" dirty="0" smtClean="0"/>
              <a:t>, </a:t>
            </a:r>
            <a:r>
              <a:rPr lang="en-US" dirty="0" err="1" smtClean="0"/>
              <a:t>ByVal</a:t>
            </a:r>
            <a:r>
              <a:rPr lang="en-US" dirty="0" smtClean="0"/>
              <a:t> e As </a:t>
            </a:r>
            <a:r>
              <a:rPr lang="en-US" dirty="0" err="1" smtClean="0"/>
              <a:t>System.EventArgs</a:t>
            </a:r>
            <a:r>
              <a:rPr lang="en-US" dirty="0" smtClean="0"/>
              <a:t>) Handles Button1.Click </a:t>
            </a:r>
          </a:p>
          <a:p>
            <a:pPr>
              <a:buNone/>
            </a:pPr>
            <a:r>
              <a:rPr lang="en-US" dirty="0" smtClean="0"/>
              <a:t>	Dim </a:t>
            </a:r>
            <a:r>
              <a:rPr lang="en-US" dirty="0" err="1" smtClean="0"/>
              <a:t>connetionString</a:t>
            </a:r>
            <a:r>
              <a:rPr lang="en-US" dirty="0" smtClean="0"/>
              <a:t> As String </a:t>
            </a:r>
          </a:p>
          <a:p>
            <a:pPr>
              <a:buNone/>
            </a:pPr>
            <a:r>
              <a:rPr lang="en-US" dirty="0" smtClean="0"/>
              <a:t>	Dim </a:t>
            </a:r>
            <a:r>
              <a:rPr lang="en-US" dirty="0" err="1" smtClean="0"/>
              <a:t>cnn</a:t>
            </a:r>
            <a:r>
              <a:rPr lang="en-US" dirty="0" smtClean="0"/>
              <a:t> As </a:t>
            </a:r>
            <a:r>
              <a:rPr lang="en-US" dirty="0" err="1" smtClean="0"/>
              <a:t>OdbcConnection</a:t>
            </a:r>
            <a:r>
              <a:rPr lang="en-US" dirty="0" smtClean="0"/>
              <a:t> </a:t>
            </a:r>
            <a:r>
              <a:rPr lang="en-US" dirty="0" err="1" smtClean="0"/>
              <a:t>connetionString</a:t>
            </a:r>
            <a:r>
              <a:rPr lang="en-US" dirty="0" smtClean="0"/>
              <a:t> = "Driver={Microsoft Access Driver (*.mdb)};DBQ=yourdatabasename.mdb;"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cnn</a:t>
            </a:r>
            <a:r>
              <a:rPr lang="en-US" dirty="0" smtClean="0"/>
              <a:t> = New </a:t>
            </a:r>
            <a:r>
              <a:rPr lang="en-US" dirty="0" err="1" smtClean="0"/>
              <a:t>OdbcConnection</a:t>
            </a:r>
            <a:r>
              <a:rPr lang="en-US" dirty="0" smtClean="0"/>
              <a:t>(</a:t>
            </a:r>
            <a:r>
              <a:rPr lang="en-US" dirty="0" err="1" smtClean="0"/>
              <a:t>connetionString</a:t>
            </a:r>
            <a:r>
              <a:rPr lang="en-US" dirty="0" smtClean="0"/>
              <a:t>) </a:t>
            </a:r>
          </a:p>
          <a:p>
            <a:pPr>
              <a:buNone/>
            </a:pPr>
            <a:r>
              <a:rPr lang="en-US" dirty="0" smtClean="0"/>
              <a:t>	Try 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cnn.Open</a:t>
            </a:r>
            <a:r>
              <a:rPr lang="en-US" dirty="0" smtClean="0"/>
              <a:t>() 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MsgBox</a:t>
            </a:r>
            <a:r>
              <a:rPr lang="en-US" dirty="0" smtClean="0"/>
              <a:t>("Connection Open ! ") 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cnn.Close</a:t>
            </a:r>
            <a:r>
              <a:rPr lang="en-US" dirty="0" smtClean="0"/>
              <a:t>() </a:t>
            </a:r>
          </a:p>
          <a:p>
            <a:pPr>
              <a:buNone/>
            </a:pPr>
            <a:r>
              <a:rPr lang="en-US" dirty="0" smtClean="0"/>
              <a:t>		Catch ex As Exception </a:t>
            </a:r>
            <a:r>
              <a:rPr lang="en-US" dirty="0" err="1" smtClean="0"/>
              <a:t>MsgBox</a:t>
            </a:r>
            <a:r>
              <a:rPr lang="en-US" dirty="0" smtClean="0"/>
              <a:t>("Can not open connection ! ") 	End Try</a:t>
            </a:r>
          </a:p>
          <a:p>
            <a:pPr>
              <a:buNone/>
            </a:pPr>
            <a:r>
              <a:rPr lang="en-US" dirty="0" smtClean="0"/>
              <a:t>	 End Sub </a:t>
            </a:r>
          </a:p>
          <a:p>
            <a:pPr>
              <a:buNone/>
            </a:pPr>
            <a:r>
              <a:rPr lang="en-US" dirty="0" smtClean="0"/>
              <a:t>	End Class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You have to provide the necessary </a:t>
            </a:r>
            <a:r>
              <a:rPr lang="en-US" dirty="0" err="1" smtClean="0"/>
              <a:t>informations</a:t>
            </a:r>
            <a:r>
              <a:rPr lang="en-US" dirty="0" smtClean="0"/>
              <a:t> to the Connection String. </a:t>
            </a:r>
            <a:br>
              <a:rPr lang="en-US" dirty="0" smtClean="0"/>
            </a:br>
            <a:r>
              <a:rPr lang="en-US" b="1" i="1" dirty="0" err="1" smtClean="0"/>
              <a:t>connetionString</a:t>
            </a:r>
            <a:r>
              <a:rPr lang="en-US" b="1" i="1" dirty="0" smtClean="0"/>
              <a:t> = "Driver = {Microsoft Access Driver (*.mdb)}; DBQ = yourdatabasename.mdb;"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ADO.NET Command 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Command Object in ADO.NET executes SQL statements and Stored Procedures against the data source specified in the Connection Object. The Command Object required an instance of a Connection Object for executing the SQL statements. That is, for retrieving data or execute an SQL statement against a Data Source , you have to create a Connection Object and open a connection to the Data Source, and assign the open connection to the connection property of the Command Object. When the Command Object return result set , a Data Reader is used to retrieve the result set.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5000" t="50000" r="52083" b="30000"/>
          <a:stretch>
            <a:fillRect/>
          </a:stretch>
        </p:blipFill>
        <p:spPr bwMode="auto">
          <a:xfrm>
            <a:off x="2590800" y="1905000"/>
            <a:ext cx="3911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Example 1</a:t>
            </a:r>
          </a:p>
          <a:p>
            <a:r>
              <a:rPr lang="en-US" dirty="0" smtClean="0"/>
              <a:t>We have a table stored in Microsoft SQL Server, named Customers, in a database named </a:t>
            </a:r>
            <a:r>
              <a:rPr lang="en-US" dirty="0" err="1" smtClean="0"/>
              <a:t>testDB</a:t>
            </a:r>
            <a:r>
              <a:rPr lang="en-US" smtClean="0"/>
              <a:t>. </a:t>
            </a:r>
            <a:endParaRPr lang="en-US" dirty="0" smtClean="0"/>
          </a:p>
          <a:p>
            <a:r>
              <a:rPr lang="en-US" dirty="0" smtClean="0"/>
              <a:t>Let us connect to this database. Take the following steps: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8955" t="43774" r="33164" b="10768"/>
          <a:stretch>
            <a:fillRect/>
          </a:stretch>
        </p:blipFill>
        <p:spPr bwMode="auto">
          <a:xfrm>
            <a:off x="838200" y="1295400"/>
            <a:ext cx="6553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8955" t="10102" r="30007" b="4034"/>
          <a:stretch>
            <a:fillRect/>
          </a:stretch>
        </p:blipFill>
        <p:spPr bwMode="auto">
          <a:xfrm>
            <a:off x="762000" y="152400"/>
            <a:ext cx="70866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7902" t="10102" r="28955" b="24237"/>
          <a:stretch>
            <a:fillRect/>
          </a:stretch>
        </p:blipFill>
        <p:spPr bwMode="auto">
          <a:xfrm>
            <a:off x="1295400" y="381000"/>
            <a:ext cx="5867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8955" t="18520" r="37373" b="36022"/>
          <a:stretch>
            <a:fillRect/>
          </a:stretch>
        </p:blipFill>
        <p:spPr bwMode="auto">
          <a:xfrm>
            <a:off x="914400" y="762000"/>
            <a:ext cx="6858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>
            <a:normAutofit fontScale="92500" lnSpcReduction="100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None/>
              <a:defRPr/>
            </a:pPr>
            <a:r>
              <a:rPr lang="en-US" b="1" dirty="0" smtClean="0"/>
              <a:t>	Data Provider</a:t>
            </a:r>
            <a:r>
              <a:rPr lang="en-US" dirty="0" smtClean="0"/>
              <a:t> is a set of components including: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the </a:t>
            </a:r>
            <a:r>
              <a:rPr lang="en-US" b="1" dirty="0" smtClean="0"/>
              <a:t>Connection object</a:t>
            </a:r>
            <a:r>
              <a:rPr lang="en-US" dirty="0" smtClean="0"/>
              <a:t> (</a:t>
            </a:r>
            <a:r>
              <a:rPr lang="en-US" dirty="0" err="1" smtClean="0"/>
              <a:t>SqlConnection</a:t>
            </a:r>
            <a:r>
              <a:rPr lang="en-US" dirty="0" smtClean="0"/>
              <a:t>, </a:t>
            </a:r>
            <a:r>
              <a:rPr lang="en-US" dirty="0" err="1" smtClean="0"/>
              <a:t>OleDbConnection</a:t>
            </a:r>
            <a:r>
              <a:rPr lang="en-US" dirty="0" smtClean="0"/>
              <a:t>, </a:t>
            </a:r>
            <a:r>
              <a:rPr lang="en-US" dirty="0" err="1" smtClean="0"/>
              <a:t>OdbcConnection</a:t>
            </a:r>
            <a:r>
              <a:rPr lang="en-US" dirty="0" smtClean="0"/>
              <a:t>, </a:t>
            </a:r>
            <a:r>
              <a:rPr lang="en-US" dirty="0" err="1" smtClean="0"/>
              <a:t>OracleConnection</a:t>
            </a:r>
            <a:r>
              <a:rPr lang="en-US" dirty="0" smtClean="0"/>
              <a:t>) 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the </a:t>
            </a:r>
            <a:r>
              <a:rPr lang="en-US" b="1" dirty="0" smtClean="0"/>
              <a:t>Command object</a:t>
            </a:r>
            <a:r>
              <a:rPr lang="en-US" dirty="0" smtClean="0"/>
              <a:t> (</a:t>
            </a:r>
            <a:r>
              <a:rPr lang="en-US" dirty="0" err="1" smtClean="0"/>
              <a:t>SqlCommand</a:t>
            </a:r>
            <a:r>
              <a:rPr lang="en-US" dirty="0" smtClean="0"/>
              <a:t>, </a:t>
            </a:r>
            <a:r>
              <a:rPr lang="en-US" dirty="0" err="1" smtClean="0"/>
              <a:t>OleDbCommand</a:t>
            </a:r>
            <a:r>
              <a:rPr lang="en-US" dirty="0" smtClean="0"/>
              <a:t>, </a:t>
            </a:r>
            <a:r>
              <a:rPr lang="en-US" dirty="0" err="1" smtClean="0"/>
              <a:t>OdbcCommand</a:t>
            </a:r>
            <a:r>
              <a:rPr lang="en-US" dirty="0" smtClean="0"/>
              <a:t>, </a:t>
            </a:r>
            <a:r>
              <a:rPr lang="en-US" dirty="0" err="1" smtClean="0"/>
              <a:t>OracleCommand</a:t>
            </a:r>
            <a:r>
              <a:rPr lang="en-US" dirty="0" smtClean="0"/>
              <a:t>) 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the </a:t>
            </a:r>
            <a:r>
              <a:rPr lang="en-US" b="1" dirty="0" err="1" smtClean="0"/>
              <a:t>DataReader</a:t>
            </a:r>
            <a:r>
              <a:rPr lang="en-US" b="1" dirty="0" smtClean="0"/>
              <a:t> object</a:t>
            </a:r>
            <a:r>
              <a:rPr lang="en-US" dirty="0" smtClean="0"/>
              <a:t> (</a:t>
            </a:r>
            <a:r>
              <a:rPr lang="en-US" dirty="0" err="1" smtClean="0"/>
              <a:t>SqlDataReader</a:t>
            </a:r>
            <a:r>
              <a:rPr lang="en-US" dirty="0" smtClean="0"/>
              <a:t>, </a:t>
            </a:r>
            <a:r>
              <a:rPr lang="en-US" dirty="0" err="1" smtClean="0"/>
              <a:t>OleDbDataReader</a:t>
            </a:r>
            <a:r>
              <a:rPr lang="en-US" dirty="0" smtClean="0"/>
              <a:t>, </a:t>
            </a:r>
            <a:r>
              <a:rPr lang="en-US" dirty="0" err="1" smtClean="0"/>
              <a:t>OdbcDataReader</a:t>
            </a:r>
            <a:r>
              <a:rPr lang="en-US" dirty="0" smtClean="0"/>
              <a:t>, </a:t>
            </a:r>
            <a:r>
              <a:rPr lang="en-US" dirty="0" err="1" smtClean="0"/>
              <a:t>OracleDataReader</a:t>
            </a:r>
            <a:r>
              <a:rPr lang="en-US" dirty="0" smtClean="0"/>
              <a:t>) 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and the </a:t>
            </a:r>
            <a:r>
              <a:rPr lang="en-US" b="1" dirty="0" err="1" smtClean="0"/>
              <a:t>DataAdapter</a:t>
            </a:r>
            <a:r>
              <a:rPr lang="en-US" b="1" dirty="0" smtClean="0"/>
              <a:t> object</a:t>
            </a:r>
            <a:r>
              <a:rPr lang="en-US" dirty="0" smtClean="0"/>
              <a:t> (</a:t>
            </a:r>
            <a:r>
              <a:rPr lang="en-US" dirty="0" err="1" smtClean="0"/>
              <a:t>SqlDataAdapter</a:t>
            </a:r>
            <a:r>
              <a:rPr lang="en-US" dirty="0" smtClean="0"/>
              <a:t>, </a:t>
            </a:r>
            <a:r>
              <a:rPr lang="en-US" dirty="0" err="1" smtClean="0"/>
              <a:t>OleDbDataAdapter</a:t>
            </a:r>
            <a:r>
              <a:rPr lang="en-US" dirty="0" smtClean="0"/>
              <a:t>, </a:t>
            </a:r>
            <a:r>
              <a:rPr lang="en-US" dirty="0" err="1" smtClean="0"/>
              <a:t>OdbcDataAdapter</a:t>
            </a:r>
            <a:r>
              <a:rPr lang="en-US" dirty="0" smtClean="0"/>
              <a:t>, </a:t>
            </a:r>
            <a:r>
              <a:rPr lang="en-US" dirty="0" err="1" smtClean="0"/>
              <a:t>OracleDataAdapter</a:t>
            </a:r>
            <a:r>
              <a:rPr lang="en-US" dirty="0" smtClean="0"/>
              <a:t>). 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err="1" smtClean="0"/>
              <a:t>DataSet</a:t>
            </a:r>
            <a:r>
              <a:rPr lang="en-US" dirty="0" smtClean="0"/>
              <a:t> object represents a disconnected cache of data which is made up of </a:t>
            </a:r>
            <a:r>
              <a:rPr lang="en-US" dirty="0" err="1" smtClean="0"/>
              <a:t>DataTables</a:t>
            </a:r>
            <a:r>
              <a:rPr lang="en-US" dirty="0" smtClean="0"/>
              <a:t> and </a:t>
            </a:r>
            <a:r>
              <a:rPr lang="en-US" dirty="0" err="1" smtClean="0"/>
              <a:t>DataRelations</a:t>
            </a:r>
            <a:r>
              <a:rPr lang="en-US" dirty="0" smtClean="0"/>
              <a:t> that represent the result of the command.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1229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BY LECTURER SURAJ PANDEY CCT COLLEGE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8955" t="26938" r="30007" b="22554"/>
          <a:stretch>
            <a:fillRect/>
          </a:stretch>
        </p:blipFill>
        <p:spPr bwMode="auto">
          <a:xfrm>
            <a:off x="1219200" y="609600"/>
            <a:ext cx="6477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8955" t="13469" r="28955" b="36022"/>
          <a:stretch>
            <a:fillRect/>
          </a:stretch>
        </p:blipFill>
        <p:spPr bwMode="auto">
          <a:xfrm>
            <a:off x="914400" y="533400"/>
            <a:ext cx="6553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8955" t="13469" r="27902" b="36022"/>
          <a:stretch>
            <a:fillRect/>
          </a:stretch>
        </p:blipFill>
        <p:spPr bwMode="auto">
          <a:xfrm>
            <a:off x="1066800" y="762000"/>
            <a:ext cx="6705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8955" t="15153" r="28955" b="34339"/>
          <a:stretch>
            <a:fillRect/>
          </a:stretch>
        </p:blipFill>
        <p:spPr bwMode="auto">
          <a:xfrm>
            <a:off x="685800" y="3810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7902" t="15153" r="27903" b="34339"/>
          <a:stretch>
            <a:fillRect/>
          </a:stretch>
        </p:blipFill>
        <p:spPr bwMode="auto">
          <a:xfrm>
            <a:off x="990600" y="457200"/>
            <a:ext cx="7010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8955" t="23571" r="28955" b="29288"/>
          <a:stretch>
            <a:fillRect/>
          </a:stretch>
        </p:blipFill>
        <p:spPr bwMode="auto">
          <a:xfrm>
            <a:off x="457200" y="304800"/>
            <a:ext cx="7696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7902" t="21887" r="25798" b="32655"/>
          <a:stretch>
            <a:fillRect/>
          </a:stretch>
        </p:blipFill>
        <p:spPr bwMode="auto">
          <a:xfrm>
            <a:off x="1371600" y="381000"/>
            <a:ext cx="6781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Example 2</a:t>
            </a:r>
          </a:p>
          <a:p>
            <a:r>
              <a:rPr lang="en-US" dirty="0" smtClean="0"/>
              <a:t>In this example, let us access data in a </a:t>
            </a:r>
            <a:r>
              <a:rPr lang="en-US" dirty="0" err="1" smtClean="0"/>
              <a:t>DataGridView</a:t>
            </a:r>
            <a:r>
              <a:rPr lang="en-US" dirty="0" smtClean="0"/>
              <a:t> control using code. Take the following steps:</a:t>
            </a:r>
          </a:p>
          <a:p>
            <a:r>
              <a:rPr lang="en-US" dirty="0" smtClean="0"/>
              <a:t>Add a </a:t>
            </a:r>
            <a:r>
              <a:rPr lang="en-US" dirty="0" err="1" smtClean="0"/>
              <a:t>DataGridView</a:t>
            </a:r>
            <a:r>
              <a:rPr lang="en-US" dirty="0" smtClean="0"/>
              <a:t> control and a button in the form.</a:t>
            </a:r>
          </a:p>
          <a:p>
            <a:r>
              <a:rPr lang="en-US" dirty="0" smtClean="0"/>
              <a:t>Change the text of the button control to 'Fill'.</a:t>
            </a:r>
          </a:p>
          <a:p>
            <a:r>
              <a:rPr lang="en-US" dirty="0" smtClean="0"/>
              <a:t>Double click the button control to add the required code for the Click event of the button, as shown below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7902" t="16836" r="27903" b="37706"/>
          <a:stretch>
            <a:fillRect/>
          </a:stretch>
        </p:blipFill>
        <p:spPr bwMode="auto">
          <a:xfrm>
            <a:off x="533400" y="457200"/>
            <a:ext cx="7620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32565" t="28218" r="27903" b="36022"/>
          <a:stretch>
            <a:fillRect/>
          </a:stretch>
        </p:blipFill>
        <p:spPr bwMode="auto">
          <a:xfrm>
            <a:off x="1600200" y="1676400"/>
            <a:ext cx="6324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err="1" smtClean="0"/>
              <a:t>ADO.Net</a:t>
            </a:r>
            <a:r>
              <a:rPr lang="en-US" sz="3100" b="1" dirty="0" smtClean="0"/>
              <a:t> Object Model / ADO.NET architecture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ADO.Net</a:t>
            </a:r>
            <a:r>
              <a:rPr lang="en-US" dirty="0" smtClean="0"/>
              <a:t> object model is nothing but the structured process flow through various components. The object model can be pictorially described as: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33295" t="28727" r="28955" b="36022"/>
          <a:stretch>
            <a:fillRect/>
          </a:stretch>
        </p:blipFill>
        <p:spPr bwMode="auto">
          <a:xfrm>
            <a:off x="1524000" y="1295400"/>
            <a:ext cx="6934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Creating Table, Columns and Rows</a:t>
            </a:r>
          </a:p>
          <a:p>
            <a:r>
              <a:rPr lang="en-US" dirty="0" smtClean="0"/>
              <a:t>We have discussed that the </a:t>
            </a:r>
            <a:r>
              <a:rPr lang="en-US" dirty="0" err="1" smtClean="0"/>
              <a:t>DataSet</a:t>
            </a:r>
            <a:r>
              <a:rPr lang="en-US" dirty="0" smtClean="0"/>
              <a:t> components like </a:t>
            </a:r>
            <a:r>
              <a:rPr lang="en-US" dirty="0" err="1" smtClean="0"/>
              <a:t>DataTable</a:t>
            </a:r>
            <a:r>
              <a:rPr lang="en-US" dirty="0" smtClean="0"/>
              <a:t>, </a:t>
            </a:r>
            <a:r>
              <a:rPr lang="en-US" dirty="0" err="1" smtClean="0"/>
              <a:t>DataColumn</a:t>
            </a:r>
            <a:r>
              <a:rPr lang="en-US" dirty="0" smtClean="0"/>
              <a:t> and </a:t>
            </a:r>
            <a:r>
              <a:rPr lang="en-US" dirty="0" err="1" smtClean="0"/>
              <a:t>DataRow</a:t>
            </a:r>
            <a:r>
              <a:rPr lang="en-US" dirty="0" smtClean="0"/>
              <a:t> allow us to create tables, columns and rows, respectively.</a:t>
            </a:r>
          </a:p>
          <a:p>
            <a:r>
              <a:rPr lang="en-US" dirty="0" smtClean="0"/>
              <a:t>The following example demonstrates the concept:</a:t>
            </a:r>
          </a:p>
          <a:p>
            <a:r>
              <a:rPr lang="en-US" b="1" dirty="0" smtClean="0"/>
              <a:t>Example 3</a:t>
            </a:r>
          </a:p>
          <a:p>
            <a:r>
              <a:rPr lang="en-US" dirty="0" smtClean="0"/>
              <a:t>So far, we have used tables and databases already existing in our computer. In this example, we will create a table, add columns, rows and data into it and display the table using a </a:t>
            </a:r>
            <a:r>
              <a:rPr lang="en-US" dirty="0" err="1" smtClean="0"/>
              <a:t>DataGridView</a:t>
            </a:r>
            <a:r>
              <a:rPr lang="en-US" dirty="0" smtClean="0"/>
              <a:t> object.</a:t>
            </a:r>
          </a:p>
          <a:p>
            <a:r>
              <a:rPr lang="en-US" dirty="0" smtClean="0"/>
              <a:t>Take the following steps:</a:t>
            </a:r>
          </a:p>
          <a:p>
            <a:r>
              <a:rPr lang="en-US" dirty="0" smtClean="0"/>
              <a:t>Add a </a:t>
            </a:r>
            <a:r>
              <a:rPr lang="en-US" dirty="0" err="1" smtClean="0"/>
              <a:t>DataGridView</a:t>
            </a:r>
            <a:r>
              <a:rPr lang="en-US" dirty="0" smtClean="0"/>
              <a:t> control and a button in the form.</a:t>
            </a:r>
          </a:p>
          <a:p>
            <a:r>
              <a:rPr lang="en-US" dirty="0" smtClean="0"/>
              <a:t>Change the text of the button control to 'Fill'.</a:t>
            </a:r>
          </a:p>
          <a:p>
            <a:r>
              <a:rPr lang="en-US" dirty="0" smtClean="0"/>
              <a:t>Add the following code in the code editor.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7902" t="10102" r="33953" b="25222"/>
          <a:stretch>
            <a:fillRect/>
          </a:stretch>
        </p:blipFill>
        <p:spPr bwMode="auto">
          <a:xfrm>
            <a:off x="381000" y="381000"/>
            <a:ext cx="78486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7902" t="38723" r="26850" b="29288"/>
          <a:stretch>
            <a:fillRect/>
          </a:stretch>
        </p:blipFill>
        <p:spPr bwMode="auto">
          <a:xfrm>
            <a:off x="533400" y="914400"/>
            <a:ext cx="7772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6850" t="18520" r="27903" b="36022"/>
          <a:stretch>
            <a:fillRect/>
          </a:stretch>
        </p:blipFill>
        <p:spPr bwMode="auto">
          <a:xfrm>
            <a:off x="685800" y="457200"/>
            <a:ext cx="7239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7902" t="21887" r="28955" b="36022"/>
          <a:stretch>
            <a:fillRect/>
          </a:stretch>
        </p:blipFill>
        <p:spPr bwMode="auto">
          <a:xfrm>
            <a:off x="533400" y="533400"/>
            <a:ext cx="7924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34216" t="33672" r="32112" b="29288"/>
          <a:stretch>
            <a:fillRect/>
          </a:stretch>
        </p:blipFill>
        <p:spPr bwMode="auto">
          <a:xfrm>
            <a:off x="1212273" y="1371600"/>
            <a:ext cx="640772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err="1" smtClean="0"/>
              <a:t>DataAdapter</a:t>
            </a:r>
            <a:r>
              <a:rPr lang="en-US" b="1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class acts as bridge between the databases and the copy of the database in the </a:t>
            </a:r>
            <a:r>
              <a:rPr lang="en-US" dirty="0" err="1" smtClean="0"/>
              <a:t>memory.</a:t>
            </a:r>
            <a:r>
              <a:rPr lang="en-US" b="1" dirty="0" err="1" smtClean="0"/>
              <a:t>Fill</a:t>
            </a:r>
            <a:r>
              <a:rPr lang="en-US" dirty="0" smtClean="0"/>
              <a:t> method is used to populate the </a:t>
            </a:r>
            <a:r>
              <a:rPr lang="en-US" dirty="0" err="1" smtClean="0"/>
              <a:t>datatset</a:t>
            </a:r>
            <a:r>
              <a:rPr lang="en-US" dirty="0" smtClean="0"/>
              <a:t> or </a:t>
            </a:r>
            <a:r>
              <a:rPr lang="en-US" dirty="0" err="1" smtClean="0"/>
              <a:t>datatable</a:t>
            </a:r>
            <a:r>
              <a:rPr lang="en-US" dirty="0" smtClean="0"/>
              <a:t> with data from the </a:t>
            </a:r>
            <a:r>
              <a:rPr lang="en-US" dirty="0" err="1" smtClean="0"/>
              <a:t>database.</a:t>
            </a:r>
            <a:r>
              <a:rPr lang="en-US" b="1" dirty="0" err="1" smtClean="0"/>
              <a:t>Update</a:t>
            </a:r>
            <a:r>
              <a:rPr lang="en-US" dirty="0" smtClean="0"/>
              <a:t> method is used to update the database after the dataset is manipulated.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err="1" smtClean="0"/>
              <a:t>DataReader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class acts as a read only or forward only action to fetch data from a </a:t>
            </a:r>
            <a:r>
              <a:rPr lang="en-US" dirty="0" err="1" smtClean="0"/>
              <a:t>database.</a:t>
            </a:r>
            <a:r>
              <a:rPr lang="en-US" b="1" dirty="0" err="1" smtClean="0"/>
              <a:t>ExecuteReader</a:t>
            </a:r>
            <a:r>
              <a:rPr lang="en-US" dirty="0" smtClean="0"/>
              <a:t> method is used to returns the object of this class.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err="1" smtClean="0"/>
              <a:t>DataSet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class stores the copy of the database </a:t>
            </a:r>
            <a:r>
              <a:rPr lang="en-US" dirty="0" err="1" smtClean="0"/>
              <a:t>retreived</a:t>
            </a:r>
            <a:r>
              <a:rPr lang="en-US" dirty="0" smtClean="0"/>
              <a:t> from the original.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Data Provider</a:t>
            </a:r>
          </a:p>
          <a:p>
            <a:r>
              <a:rPr lang="en-US" dirty="0" smtClean="0"/>
              <a:t>A data provider is used for connecting to a database, executing commands and retrieving data, storing it in a dataset, reading the retrieved data and updating the database. </a:t>
            </a:r>
          </a:p>
          <a:p>
            <a:r>
              <a:rPr lang="en-US" dirty="0" smtClean="0"/>
              <a:t>The data provider in </a:t>
            </a:r>
            <a:r>
              <a:rPr lang="en-US" dirty="0" err="1" smtClean="0"/>
              <a:t>ADO.Net</a:t>
            </a:r>
            <a:r>
              <a:rPr lang="en-US" dirty="0" smtClean="0"/>
              <a:t> consists of the following four objects: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LECTURER SURAJ PANDEY CCT COLLEGE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99</TotalTime>
  <Words>1860</Words>
  <Application>Microsoft Office PowerPoint</Application>
  <PresentationFormat>On-screen Show (4:3)</PresentationFormat>
  <Paragraphs>214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Equity</vt:lpstr>
      <vt:lpstr>ADO.NET</vt:lpstr>
      <vt:lpstr>What is ADO.NET?</vt:lpstr>
      <vt:lpstr>Slide 3</vt:lpstr>
      <vt:lpstr>Slide 4</vt:lpstr>
      <vt:lpstr>ADO.Net Object Model / ADO.NET architecture </vt:lpstr>
      <vt:lpstr>Slide 6</vt:lpstr>
      <vt:lpstr>Slide 7</vt:lpstr>
      <vt:lpstr>Slide 8</vt:lpstr>
      <vt:lpstr>Slide 9</vt:lpstr>
      <vt:lpstr>Slide 10</vt:lpstr>
      <vt:lpstr>Slide 11</vt:lpstr>
      <vt:lpstr>DataSet </vt:lpstr>
      <vt:lpstr>Slide 13</vt:lpstr>
      <vt:lpstr>Slide 14</vt:lpstr>
      <vt:lpstr>Slide 15</vt:lpstr>
      <vt:lpstr>What is DataAdapter  </vt:lpstr>
      <vt:lpstr>Slide 17</vt:lpstr>
      <vt:lpstr>Slide 18</vt:lpstr>
      <vt:lpstr>What is SqlDataAdapter  </vt:lpstr>
      <vt:lpstr>Slide 20</vt:lpstr>
      <vt:lpstr>Slide 21</vt:lpstr>
      <vt:lpstr>Slide 22</vt:lpstr>
      <vt:lpstr>What is OleDbDataAdapter </vt:lpstr>
      <vt:lpstr>Slide 24</vt:lpstr>
      <vt:lpstr>Slide 25</vt:lpstr>
      <vt:lpstr>Slide 26</vt:lpstr>
      <vt:lpstr>Connecting to a Database </vt:lpstr>
      <vt:lpstr>ADO.NET OLEDB Connection </vt:lpstr>
      <vt:lpstr>Slide 29</vt:lpstr>
      <vt:lpstr>ADO.NET ODBC Connection  </vt:lpstr>
      <vt:lpstr>Slide 31</vt:lpstr>
      <vt:lpstr>Slide 32</vt:lpstr>
      <vt:lpstr>ADO.NET Command  </vt:lpstr>
      <vt:lpstr>Slide 34</vt:lpstr>
      <vt:lpstr>Slide 35</vt:lpstr>
      <vt:lpstr>2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suraj</dc:creator>
  <cp:lastModifiedBy>suraj</cp:lastModifiedBy>
  <cp:revision>22</cp:revision>
  <dcterms:created xsi:type="dcterms:W3CDTF">2013-10-23T03:04:37Z</dcterms:created>
  <dcterms:modified xsi:type="dcterms:W3CDTF">2016-11-10T01:42:40Z</dcterms:modified>
</cp:coreProperties>
</file>